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4" r:id="rId10"/>
    <p:sldId id="365" r:id="rId11"/>
    <p:sldId id="360" r:id="rId12"/>
    <p:sldId id="362" r:id="rId13"/>
    <p:sldId id="366" r:id="rId14"/>
    <p:sldId id="368" r:id="rId15"/>
    <p:sldId id="369" r:id="rId16"/>
    <p:sldId id="370" r:id="rId17"/>
    <p:sldId id="371" r:id="rId18"/>
    <p:sldId id="372" r:id="rId19"/>
    <p:sldId id="373" r:id="rId20"/>
    <p:sldId id="31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25.03.2021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76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731172" y="0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/>
                <a:gridCol w="1250682"/>
                <a:gridCol w="1614644"/>
                <a:gridCol w="1432663"/>
                <a:gridCol w="1432663"/>
                <a:gridCol w="1432663"/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/>
                <a:gridCol w="1352550"/>
                <a:gridCol w="1162050"/>
                <a:gridCol w="1209675"/>
                <a:gridCol w="1009650"/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049628" cy="1123851"/>
            <a:chOff x="5849822" y="1994603"/>
            <a:chExt cx="3049628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dirty="0" smtClean="0">
                  <a:solidFill>
                    <a:schemeClr val="accent1"/>
                  </a:solidFill>
                  <a:latin typeface="Bebas Neue" panose="020B0606020202050201" pitchFamily="34" charset="0"/>
                </a:rPr>
                <a:t>Bir sonraki yıl</a:t>
              </a:r>
              <a:endParaRPr lang="en-US" dirty="0">
                <a:solidFill>
                  <a:schemeClr val="accent1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06311" cy="7063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 smtClean="0"/>
                <a:t>200</a:t>
              </a:r>
              <a:endParaRPr lang="en-US" sz="1600" b="1" dirty="0"/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947572"/>
            <a:ext cx="3128867" cy="1450652"/>
            <a:chOff x="3792928" y="4564784"/>
            <a:chExt cx="3128867" cy="1450652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meslek yüksek okullarını tercih etme hakkı elde edecek. 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dirty="0" smtClean="0">
                  <a:solidFill>
                    <a:schemeClr val="accent3">
                      <a:lumMod val="75000"/>
                    </a:schemeClr>
                  </a:solidFill>
                  <a:latin typeface="Bebas Neue" panose="020B0606020202050201" pitchFamily="34" charset="0"/>
                </a:rPr>
                <a:t>Meslek Yüksek Okulu</a:t>
              </a:r>
              <a:endParaRPr lang="en-US" dirty="0">
                <a:solidFill>
                  <a:schemeClr val="accent3">
                    <a:lumMod val="75000"/>
                  </a:schemeClr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732387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 smtClean="0"/>
                <a:t>150</a:t>
              </a:r>
              <a:endParaRPr lang="en-US" sz="1600" b="1" dirty="0"/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2912670" cy="1297883"/>
            <a:chOff x="4912892" y="3169920"/>
            <a:chExt cx="2912670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dirty="0" err="1" smtClean="0">
                  <a:solidFill>
                    <a:schemeClr val="accent2">
                      <a:lumMod val="75000"/>
                    </a:schemeClr>
                  </a:solidFill>
                  <a:latin typeface="Bebas Neue" panose="020B0606020202050201" pitchFamily="34" charset="0"/>
                </a:rPr>
                <a:t>LİSans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7"/>
              <a:ext cx="654413" cy="654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400" b="1" dirty="0" smtClean="0"/>
                <a:t>180</a:t>
              </a:r>
              <a:endParaRPr lang="en-US" sz="1400" b="1" dirty="0"/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Baraj puanları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46967" y="3994983"/>
            <a:ext cx="1988288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6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4016247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64066" y="5248633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 smtClean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512" y="1222744"/>
            <a:ext cx="2477386" cy="2477386"/>
          </a:xfrm>
          <a:prstGeom prst="rect">
            <a:avLst/>
          </a:prstGeom>
        </p:spPr>
      </p:pic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/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190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3" y="414670"/>
            <a:ext cx="3019647" cy="303027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1" name="40 Grup"/>
          <p:cNvGrpSpPr/>
          <p:nvPr/>
        </p:nvGrpSpPr>
        <p:grpSpPr>
          <a:xfrm>
            <a:off x="470118" y="3541607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632200" y="3375011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5061097" y="2083982"/>
            <a:ext cx="3880884" cy="3046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b="1" dirty="0" smtClean="0"/>
              <a:t>Orta Öğretim Başarı Puanı (OBP)’</a:t>
            </a:r>
            <a:r>
              <a:rPr lang="tr-TR" sz="3200" b="1" dirty="0" err="1" smtClean="0"/>
              <a:t>nın</a:t>
            </a:r>
            <a:r>
              <a:rPr lang="tr-TR" sz="3200" b="1" dirty="0" smtClean="0"/>
              <a:t> katkı oranında ve hesaplanma şeklinde bir değişiklik olmayacaktır. </a:t>
            </a:r>
            <a:endParaRPr lang="tr-T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ÜCRETİ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2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7" name="26 Metin kutusu"/>
          <p:cNvSpPr txBox="1"/>
          <p:nvPr/>
        </p:nvSpPr>
        <p:spPr>
          <a:xfrm>
            <a:off x="5061097" y="2083982"/>
            <a:ext cx="3880884" cy="33855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Temel Yeterlilik Testi, Alan Yeterlilik Testi ve Yabancı Dil Testi oturumlarının her biri 2018 yılında </a:t>
            </a:r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 TL </a:t>
            </a:r>
            <a:r>
              <a:rPr lang="tr-T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idi. 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ÜCRETİ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 smtClean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15"/>
          <p:cNvSpPr>
            <a:spLocks/>
          </p:cNvSpPr>
          <p:nvPr/>
        </p:nvSpPr>
        <p:spPr bwMode="auto">
          <a:xfrm>
            <a:off x="369548" y="1420530"/>
            <a:ext cx="3107298" cy="2577312"/>
          </a:xfrm>
          <a:custGeom>
            <a:avLst/>
            <a:gdLst>
              <a:gd name="T0" fmla="*/ 380506 w 21600"/>
              <a:gd name="T1" fmla="*/ 225037 h 21600"/>
              <a:gd name="T2" fmla="*/ 369094 w 21600"/>
              <a:gd name="T3" fmla="*/ 287249 h 21600"/>
              <a:gd name="T4" fmla="*/ 344523 w 21600"/>
              <a:gd name="T5" fmla="*/ 345387 h 21600"/>
              <a:gd name="T6" fmla="*/ 287902 w 21600"/>
              <a:gd name="T7" fmla="*/ 377807 h 21600"/>
              <a:gd name="T8" fmla="*/ 219163 w 21600"/>
              <a:gd name="T9" fmla="*/ 378566 h 21600"/>
              <a:gd name="T10" fmla="*/ 151871 w 21600"/>
              <a:gd name="T11" fmla="*/ 361474 h 21600"/>
              <a:gd name="T12" fmla="*/ 28363 w 21600"/>
              <a:gd name="T13" fmla="*/ 355988 h 21600"/>
              <a:gd name="T14" fmla="*/ 0 w 21600"/>
              <a:gd name="T15" fmla="*/ 327607 h 21600"/>
              <a:gd name="T16" fmla="*/ 8326 w 21600"/>
              <a:gd name="T17" fmla="*/ 154411 h 21600"/>
              <a:gd name="T18" fmla="*/ 111407 w 21600"/>
              <a:gd name="T19" fmla="*/ 146138 h 21600"/>
              <a:gd name="T20" fmla="*/ 129999 w 21600"/>
              <a:gd name="T21" fmla="*/ 129505 h 21600"/>
              <a:gd name="T22" fmla="*/ 145997 w 21600"/>
              <a:gd name="T23" fmla="*/ 111319 h 21600"/>
              <a:gd name="T24" fmla="*/ 179828 w 21600"/>
              <a:gd name="T25" fmla="*/ 77258 h 21600"/>
              <a:gd name="T26" fmla="*/ 188313 w 21600"/>
              <a:gd name="T27" fmla="*/ 44785 h 21600"/>
              <a:gd name="T28" fmla="*/ 196885 w 21600"/>
              <a:gd name="T29" fmla="*/ 13705 h 21600"/>
              <a:gd name="T30" fmla="*/ 227577 w 21600"/>
              <a:gd name="T31" fmla="*/ 0 h 21600"/>
              <a:gd name="T32" fmla="*/ 274585 w 21600"/>
              <a:gd name="T33" fmla="*/ 22419 h 21600"/>
              <a:gd name="T34" fmla="*/ 292276 w 21600"/>
              <a:gd name="T35" fmla="*/ 72725 h 21600"/>
              <a:gd name="T36" fmla="*/ 277971 w 21600"/>
              <a:gd name="T37" fmla="*/ 125183 h 21600"/>
              <a:gd name="T38" fmla="*/ 311362 w 21600"/>
              <a:gd name="T39" fmla="*/ 123490 h 21600"/>
              <a:gd name="T40" fmla="*/ 359075 w 21600"/>
              <a:gd name="T41" fmla="*/ 134338 h 21600"/>
              <a:gd name="T42" fmla="*/ 381000 w 21600"/>
              <a:gd name="T43" fmla="*/ 176424 h 21600"/>
              <a:gd name="T44" fmla="*/ 376220 w 21600"/>
              <a:gd name="T45" fmla="*/ 203623 h 21600"/>
              <a:gd name="T46" fmla="*/ 88618 w 21600"/>
              <a:gd name="T47" fmla="*/ 321275 h 21600"/>
              <a:gd name="T48" fmla="*/ 88618 w 21600"/>
              <a:gd name="T49" fmla="*/ 294323 h 21600"/>
              <a:gd name="T50" fmla="*/ 61507 w 21600"/>
              <a:gd name="T51" fmla="*/ 294323 h 21600"/>
              <a:gd name="T52" fmla="*/ 61507 w 21600"/>
              <a:gd name="T53" fmla="*/ 321433 h 21600"/>
              <a:gd name="T54" fmla="*/ 338032 w 21600"/>
              <a:gd name="T55" fmla="*/ 252995 h 21600"/>
              <a:gd name="T56" fmla="*/ 349356 w 21600"/>
              <a:gd name="T57" fmla="*/ 213395 h 21600"/>
              <a:gd name="T58" fmla="*/ 349850 w 21600"/>
              <a:gd name="T59" fmla="*/ 191364 h 21600"/>
              <a:gd name="T60" fmla="*/ 348650 w 21600"/>
              <a:gd name="T61" fmla="*/ 163177 h 21600"/>
              <a:gd name="T62" fmla="*/ 324873 w 21600"/>
              <a:gd name="T63" fmla="*/ 152823 h 21600"/>
              <a:gd name="T64" fmla="*/ 289683 w 21600"/>
              <a:gd name="T65" fmla="*/ 153070 h 21600"/>
              <a:gd name="T66" fmla="*/ 253400 w 21600"/>
              <a:gd name="T67" fmla="*/ 153070 h 21600"/>
              <a:gd name="T68" fmla="*/ 243276 w 21600"/>
              <a:gd name="T69" fmla="*/ 130898 h 21600"/>
              <a:gd name="T70" fmla="*/ 260138 w 21600"/>
              <a:gd name="T71" fmla="*/ 94386 h 21600"/>
              <a:gd name="T72" fmla="*/ 261285 w 21600"/>
              <a:gd name="T73" fmla="*/ 57079 h 21600"/>
              <a:gd name="T74" fmla="*/ 242993 w 21600"/>
              <a:gd name="T75" fmla="*/ 32526 h 21600"/>
              <a:gd name="T76" fmla="*/ 224790 w 21600"/>
              <a:gd name="T77" fmla="*/ 28346 h 21600"/>
              <a:gd name="T78" fmla="*/ 220010 w 21600"/>
              <a:gd name="T79" fmla="*/ 30727 h 21600"/>
              <a:gd name="T80" fmla="*/ 213924 w 21600"/>
              <a:gd name="T81" fmla="*/ 63253 h 21600"/>
              <a:gd name="T82" fmla="*/ 186919 w 21600"/>
              <a:gd name="T83" fmla="*/ 112324 h 21600"/>
              <a:gd name="T84" fmla="*/ 154711 w 21600"/>
              <a:gd name="T85" fmla="*/ 144339 h 21600"/>
              <a:gd name="T86" fmla="*/ 133279 w 21600"/>
              <a:gd name="T87" fmla="*/ 165823 h 21600"/>
              <a:gd name="T88" fmla="*/ 117228 w 21600"/>
              <a:gd name="T89" fmla="*/ 174290 h 21600"/>
              <a:gd name="T90" fmla="*/ 149684 w 21600"/>
              <a:gd name="T91" fmla="*/ 331541 h 21600"/>
              <a:gd name="T92" fmla="*/ 215318 w 21600"/>
              <a:gd name="T93" fmla="*/ 348227 h 21600"/>
              <a:gd name="T94" fmla="*/ 276931 w 21600"/>
              <a:gd name="T95" fmla="*/ 350767 h 21600"/>
              <a:gd name="T96" fmla="*/ 319299 w 21600"/>
              <a:gd name="T97" fmla="*/ 330941 h 21600"/>
              <a:gd name="T98" fmla="*/ 326619 w 21600"/>
              <a:gd name="T99" fmla="*/ 303848 h 21600"/>
              <a:gd name="T100" fmla="*/ 338578 w 21600"/>
              <a:gd name="T101" fmla="*/ 286861 h 21600"/>
              <a:gd name="T102" fmla="*/ 338032 w 21600"/>
              <a:gd name="T103" fmla="*/ 252995 h 216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ES" sz="1350"/>
          </a:p>
        </p:txBody>
      </p:sp>
      <p:sp>
        <p:nvSpPr>
          <p:cNvPr id="14" name="Oval 13"/>
          <p:cNvSpPr/>
          <p:nvPr/>
        </p:nvSpPr>
        <p:spPr>
          <a:xfrm>
            <a:off x="4072270" y="1649507"/>
            <a:ext cx="4167962" cy="9950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Ayşe ÖZTAŞ</a:t>
            </a:r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Ahmet Eren </a:t>
            </a:r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ULUTÜRK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40373" y="2841813"/>
            <a:ext cx="4253023" cy="9861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Sunumumuz bitmiştir.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2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50"/>
                            </p:stCondLst>
                            <p:childTnLst>
                              <p:par>
                                <p:cTn id="1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1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50668" y="5094335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grpSp>
        <p:nvGrpSpPr>
          <p:cNvPr id="2" name="19 Grup"/>
          <p:cNvGrpSpPr/>
          <p:nvPr/>
        </p:nvGrpSpPr>
        <p:grpSpPr>
          <a:xfrm>
            <a:off x="4005927" y="3464441"/>
            <a:ext cx="1342250" cy="1830572"/>
            <a:chOff x="4165415" y="1369828"/>
            <a:chExt cx="1342250" cy="1830572"/>
          </a:xfrm>
        </p:grpSpPr>
        <p:pic>
          <p:nvPicPr>
            <p:cNvPr id="13" name="12 Resim" descr="balloon-298840_64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5415" y="1369828"/>
              <a:ext cx="1342250" cy="1830572"/>
            </a:xfrm>
            <a:prstGeom prst="rect">
              <a:avLst/>
            </a:prstGeom>
          </p:spPr>
        </p:pic>
        <p:sp>
          <p:nvSpPr>
            <p:cNvPr id="16" name="15 Metin kutusu"/>
            <p:cNvSpPr txBox="1"/>
            <p:nvPr/>
          </p:nvSpPr>
          <p:spPr>
            <a:xfrm>
              <a:off x="4423144" y="1765005"/>
              <a:ext cx="7868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400" b="1" dirty="0" smtClean="0"/>
                <a:t>80</a:t>
              </a:r>
              <a:endParaRPr lang="tr-TR" sz="4400" b="1" dirty="0"/>
            </a:p>
          </p:txBody>
        </p:sp>
      </p:grpSp>
      <p:grpSp>
        <p:nvGrpSpPr>
          <p:cNvPr id="3" name="23 Grup"/>
          <p:cNvGrpSpPr/>
          <p:nvPr/>
        </p:nvGrpSpPr>
        <p:grpSpPr>
          <a:xfrm>
            <a:off x="7044956" y="2665338"/>
            <a:ext cx="1322867" cy="2329191"/>
            <a:chOff x="7544686" y="1081086"/>
            <a:chExt cx="1322867" cy="2329191"/>
          </a:xfrm>
        </p:grpSpPr>
        <p:pic>
          <p:nvPicPr>
            <p:cNvPr id="15" name="14 Resim" descr="Palloncino-Azzurr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4686" y="1081086"/>
              <a:ext cx="1322867" cy="2329191"/>
            </a:xfrm>
            <a:prstGeom prst="rect">
              <a:avLst/>
            </a:prstGeom>
          </p:spPr>
        </p:pic>
        <p:sp>
          <p:nvSpPr>
            <p:cNvPr id="17" name="16 Metin kutusu"/>
            <p:cNvSpPr txBox="1"/>
            <p:nvPr/>
          </p:nvSpPr>
          <p:spPr>
            <a:xfrm>
              <a:off x="7761767" y="1382232"/>
              <a:ext cx="94629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 smtClean="0"/>
                <a:t>120</a:t>
              </a:r>
              <a:r>
                <a:rPr lang="tr-TR" dirty="0" smtClean="0"/>
                <a:t> </a:t>
              </a:r>
              <a:r>
                <a:rPr lang="tr-TR" b="1" dirty="0" err="1" smtClean="0"/>
                <a:t>dk</a:t>
              </a:r>
              <a:r>
                <a:rPr lang="tr-TR" b="1" dirty="0" smtClean="0"/>
                <a:t>.</a:t>
              </a:r>
              <a:endParaRPr lang="tr-TR" b="1" dirty="0"/>
            </a:p>
          </p:txBody>
        </p:sp>
      </p:grpSp>
      <p:sp>
        <p:nvSpPr>
          <p:cNvPr id="19" name="18 Yuvarlatılmış Dikdörtgen"/>
          <p:cNvSpPr/>
          <p:nvPr/>
        </p:nvSpPr>
        <p:spPr>
          <a:xfrm>
            <a:off x="3859619" y="5273749"/>
            <a:ext cx="1743739" cy="8718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Soru </a:t>
            </a:r>
          </a:p>
          <a:p>
            <a:pPr algn="ctr"/>
            <a:r>
              <a:rPr lang="tr-TR" sz="2400" b="1" dirty="0" smtClean="0"/>
              <a:t>Sayısı</a:t>
            </a:r>
            <a:endParaRPr lang="tr-TR" sz="2400" b="1" dirty="0"/>
          </a:p>
        </p:txBody>
      </p:sp>
      <p:sp>
        <p:nvSpPr>
          <p:cNvPr id="21" name="20 Yuvarlatılmış Dikdörtgen"/>
          <p:cNvSpPr/>
          <p:nvPr/>
        </p:nvSpPr>
        <p:spPr>
          <a:xfrm>
            <a:off x="6468140" y="4596810"/>
            <a:ext cx="1743739" cy="8718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Sınav Süresi</a:t>
            </a:r>
            <a:endParaRPr lang="tr-TR" sz="2400" b="1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-592308" y="16541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864671" y="2283279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SÖZEL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67493" y="2276600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SAYISAL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682335" y="4210175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04630" y="415785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/>
                <a:gridCol w="643728"/>
                <a:gridCol w="831060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  <a:gridCol w="737394"/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Sözel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/>
                <a:gridCol w="858540"/>
                <a:gridCol w="1108385"/>
                <a:gridCol w="983463"/>
                <a:gridCol w="983463"/>
                <a:gridCol w="1132913"/>
                <a:gridCol w="834012"/>
                <a:gridCol w="983463"/>
                <a:gridCol w="983463"/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1153</TotalTime>
  <Words>866</Words>
  <Application>Microsoft Office PowerPoint</Application>
  <PresentationFormat>Ekran Gösterisi (4:3)</PresentationFormat>
  <Paragraphs>335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REHBERLİK</cp:lastModifiedBy>
  <cp:revision>109</cp:revision>
  <dcterms:created xsi:type="dcterms:W3CDTF">2015-11-06T18:34:53Z</dcterms:created>
  <dcterms:modified xsi:type="dcterms:W3CDTF">2021-03-25T06:09:40Z</dcterms:modified>
</cp:coreProperties>
</file>